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625" r:id="rId5"/>
    <p:sldId id="283" r:id="rId6"/>
    <p:sldId id="259" r:id="rId7"/>
    <p:sldId id="676" r:id="rId8"/>
    <p:sldId id="708" r:id="rId9"/>
    <p:sldId id="707" r:id="rId10"/>
    <p:sldId id="710" r:id="rId11"/>
    <p:sldId id="770" r:id="rId12"/>
    <p:sldId id="771" r:id="rId13"/>
    <p:sldId id="772" r:id="rId14"/>
    <p:sldId id="697" r:id="rId15"/>
    <p:sldId id="716" r:id="rId16"/>
    <p:sldId id="769" r:id="rId17"/>
    <p:sldId id="761" r:id="rId18"/>
    <p:sldId id="768" r:id="rId19"/>
    <p:sldId id="287" r:id="rId2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17C"/>
    <a:srgbClr val="005DB8"/>
    <a:srgbClr val="29A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CA07F5-F14E-4284-BC8F-BC1A50D91E4B}" v="1" dt="2023-09-27T17:30:23.9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14" autoAdjust="0"/>
    <p:restoredTop sz="96357" autoAdjust="0"/>
  </p:normalViewPr>
  <p:slideViewPr>
    <p:cSldViewPr snapToGrid="0">
      <p:cViewPr varScale="1">
        <p:scale>
          <a:sx n="110" d="100"/>
          <a:sy n="110" d="100"/>
        </p:scale>
        <p:origin x="127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68F7F-708C-4AAB-89F4-538332BFEB3D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67752-0035-4921-ABDB-3A476B0AEEC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1787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cs typeface="Arial" panose="020B0604020202020204" pitchFamily="34" charset="0"/>
            </a:endParaRPr>
          </a:p>
        </p:txBody>
      </p:sp>
      <p:sp>
        <p:nvSpPr>
          <p:cNvPr id="717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90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 defTabSz="8890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 defTabSz="8890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 defTabSz="8890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 defTabSz="8890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defTabSz="889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defTabSz="889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defTabSz="889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defTabSz="889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7ADD4FB-20E5-4E23-8D34-7DEA22D87C69}" type="slidenum">
              <a:rPr lang="pt-BR" altLang="pt-BR" sz="1200" smtClean="0">
                <a:latin typeface="Times New Roman" panose="02020603050405020304" pitchFamily="18" charset="0"/>
              </a:rPr>
              <a:pPr/>
              <a:t>2</a:t>
            </a:fld>
            <a:endParaRPr lang="pt-BR" altLang="pt-BR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275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cs typeface="Arial" panose="020B0604020202020204" pitchFamily="34" charset="0"/>
            </a:endParaRPr>
          </a:p>
        </p:txBody>
      </p:sp>
      <p:sp>
        <p:nvSpPr>
          <p:cNvPr id="9220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90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 defTabSz="8890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 defTabSz="8890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 defTabSz="8890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 defTabSz="8890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defTabSz="889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defTabSz="889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defTabSz="889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defTabSz="889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B392875-6494-4106-A595-C3262CDC0D20}" type="slidenum">
              <a:rPr lang="pt-BR" altLang="pt-BR" sz="1200" smtClean="0">
                <a:latin typeface="Times New Roman" panose="02020603050405020304" pitchFamily="18" charset="0"/>
              </a:rPr>
              <a:pPr/>
              <a:t>3</a:t>
            </a:fld>
            <a:endParaRPr lang="pt-BR" altLang="pt-BR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396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3379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/>
          </a:p>
        </p:txBody>
      </p:sp>
      <p:sp>
        <p:nvSpPr>
          <p:cNvPr id="33796" name="Espaço Reservado para Número de Slide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67145" eaLnBrk="0" hangingPunct="0">
              <a:spcBef>
                <a:spcPct val="30000"/>
              </a:spcBef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16798" indent="-275692" defTabSz="467145" eaLnBrk="0" hangingPunct="0">
              <a:spcBef>
                <a:spcPct val="30000"/>
              </a:spcBef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02766" indent="-220553" defTabSz="467145" eaLnBrk="0" hangingPunct="0">
              <a:spcBef>
                <a:spcPct val="30000"/>
              </a:spcBef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543873" indent="-220553" defTabSz="467145" eaLnBrk="0" hangingPunct="0">
              <a:spcBef>
                <a:spcPct val="30000"/>
              </a:spcBef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1984980" indent="-220553" defTabSz="467145" eaLnBrk="0" hangingPunct="0">
              <a:spcBef>
                <a:spcPct val="30000"/>
              </a:spcBef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426086" indent="-220553" defTabSz="46714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867193" indent="-220553" defTabSz="46714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308299" indent="-220553" defTabSz="46714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749406" indent="-220553" defTabSz="46714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B298C0A-ACAD-4CDE-9C7D-A679556317C3}" type="slidenum">
              <a:rPr lang="pt-BR" altLang="pt-BR" sz="1300"/>
              <a:pPr eaLnBrk="1" hangingPunct="1">
                <a:spcBef>
                  <a:spcPct val="0"/>
                </a:spcBef>
              </a:pPr>
              <a:t>11</a:t>
            </a:fld>
            <a:endParaRPr lang="pt-BR" altLang="pt-BR" sz="1300"/>
          </a:p>
        </p:txBody>
      </p:sp>
    </p:spTree>
    <p:extLst>
      <p:ext uri="{BB962C8B-B14F-4D97-AF65-F5344CB8AC3E}">
        <p14:creationId xmlns:p14="http://schemas.microsoft.com/office/powerpoint/2010/main" val="3547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E36A22-266B-48E5-8FAA-DE3C89EB1A2E}" type="slidenum">
              <a:rPr lang="pt-BR" smtClean="0"/>
              <a:pPr>
                <a:defRPr/>
              </a:pPr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9039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E36A22-266B-48E5-8FAA-DE3C89EB1A2E}" type="slidenum">
              <a:rPr lang="pt-BR" smtClean="0"/>
              <a:pPr>
                <a:defRPr/>
              </a:pPr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0010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0FA9A0-5582-446F-938F-C88E73743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EA0F79F-D123-4059-B5AE-91966941A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452EF64-8466-44B4-A95B-7A776090B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11AFF16-C64A-4C60-9224-5FDB0DD02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DCCC09F-44D8-49AA-AEB7-835D2D7C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4224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897123-CE28-4AE1-99AE-CA0548BB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49540A9-948E-4434-A9DC-E2C3A9D3B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B95C9D0-C844-4F5C-99B5-DB9148986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5E4C485-F608-46ED-AA5F-47DF1A304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467EC0-4CBE-4668-83FF-AF69885C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082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03079F3-5644-42CE-8C33-A10A84438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A21B145-A895-4CF1-8CF0-C291D675A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CBC59C9-9A61-4C1A-B581-7D2531716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22A591-8B8B-46B2-A360-107E325C4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059A079-DBBC-4F7B-B989-951C7DA9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0276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B372A8-6045-4B39-8F8B-E37AE2DF6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A612E7-9EA9-4A5A-AFEF-16C9115C7A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54A024B-F1B3-4D75-8BA9-B05BE7A07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82B2F5-8E01-4D29-BF8A-DC6713CE6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09F8C35-88A1-4AD4-B886-73A8EBB4A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51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FFBD04-E1FB-422C-98C0-32161D8A7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05BA3EA-BC36-4EED-8DE2-954E736BE0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AC7384-2FE7-4A13-98D8-547482E8D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00C472-C6C1-4B06-9DEF-260B34763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00C995F-AA16-4081-AD1F-8D8879C8C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289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0425D6-6AD6-4CCD-8C82-FA583BA72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07E90D-DF01-4B74-93A1-25FDD04196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BF0F2D4-59A4-4BFB-8A24-DC001205E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A67074-9833-49D3-AD72-5BB13FBD8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CFA9B37-18E9-49B3-A02F-8BB1254D0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8D42211-BD11-4015-A94D-C54DE2016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343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E28673-1ABD-480A-BE4B-CC0B31C67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E033ABA-3FA4-4D6E-948D-51374B90F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7333F51-0959-4097-82BA-738D398EF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0E34143-D435-47F0-9EBE-4413EAC1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972027E-F2E2-4782-87C7-BEBED84155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41DF6DD-83CA-47AD-A078-27B8CF20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177ECBD-BD99-493F-9CED-1A24651C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6213B5-3613-4261-9C45-14FF8CD60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73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0BA4F9-7E6A-4794-ACB8-EFC2D83CA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0A8DFF0-43E1-4101-A58D-FB563F815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35D6E4E-073C-4B28-929B-1E3FC0580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24FDBE9-EE0F-4463-8DE5-756ABD11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2889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DB4A343-DEEC-43D3-8E5E-CA5BC5950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7EC2FFE-966A-423B-9735-BB6BD7810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A65D284-8975-4202-9973-1F6CBF91B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303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1C5918-D680-4825-8B4D-60495F956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68C7A8E-B43A-4281-B9C5-8A6479E41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8BE3FE5-6772-4D2D-A922-A8C35E5FF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2B56DC3-6676-409E-8595-9E8A22F94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ABCA6B0-42E9-44C7-9260-9459FBE6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242B175-960D-455D-B511-A498CCA6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982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C91A2C-03F4-4797-99A8-9E3A6C5E9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4122D15-A1E4-4F36-9C74-C1AFAE79E8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AA86D69-48D6-4865-9E94-95A0B62F6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BE7AE51-A636-4DCE-87C9-2474BC376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17E4305-E822-4C47-8798-09ECF156F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571DDE6-E7A3-4BEE-9628-8491830C4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720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0E83D3A-43D4-4A30-B53F-33F4D273A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A255008-634D-4F61-BCB8-9C6709955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B6B95CC-0CF4-48EB-828E-3AB955775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F186F-427D-4EDE-ACAF-7F4F53639E95}" type="datetimeFigureOut">
              <a:rPr lang="pt-BR" smtClean="0"/>
              <a:t>15/10/2024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357CCBE-6F8D-4456-821B-C4116DBA2A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5A6103-6563-4311-A79A-B198E505C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180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br/previdencia/pt-br/assuntos/saude-e-seguranca-do-trabalhador/fa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br/previdencia/pt-br/assuntos/previdencia-social/saude-e-seguranca-do-trabalhador/fa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eduardo.r.matos@previdencia.gov.br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2" descr="cabecalh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44"/>
          <a:stretch>
            <a:fillRect/>
          </a:stretch>
        </p:blipFill>
        <p:spPr bwMode="auto">
          <a:xfrm>
            <a:off x="0" y="7029400"/>
            <a:ext cx="12187767" cy="7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528759" y="2136643"/>
            <a:ext cx="10942240" cy="273630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0" i="0" u="none" baseline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t-BR" sz="4000" kern="0" dirty="0">
                <a:solidFill>
                  <a:srgbClr val="002060"/>
                </a:solidFill>
              </a:rPr>
              <a:t>Fator Acidentário de Prevenção (FAP)</a:t>
            </a:r>
          </a:p>
          <a:p>
            <a:r>
              <a:rPr lang="pt-BR" sz="4000" kern="0" dirty="0">
                <a:solidFill>
                  <a:srgbClr val="002060"/>
                </a:solidFill>
              </a:rPr>
              <a:t>Vigência 2025</a:t>
            </a:r>
            <a:endParaRPr lang="pt-BR" kern="0" dirty="0">
              <a:solidFill>
                <a:srgbClr val="002060"/>
              </a:solidFill>
            </a:endParaRPr>
          </a:p>
          <a:p>
            <a:endParaRPr lang="pt-BR" kern="0" dirty="0">
              <a:solidFill>
                <a:srgbClr val="002060"/>
              </a:solidFill>
            </a:endParaRPr>
          </a:p>
          <a:p>
            <a:r>
              <a:rPr lang="pt-BR" sz="2400" kern="0" dirty="0">
                <a:solidFill>
                  <a:srgbClr val="002060"/>
                </a:solidFill>
              </a:rPr>
              <a:t>Secretaria do Regime Geral de Previdência Social</a:t>
            </a:r>
          </a:p>
          <a:p>
            <a:r>
              <a:rPr lang="pt-BR" sz="2400" kern="0" dirty="0">
                <a:solidFill>
                  <a:srgbClr val="002060"/>
                </a:solidFill>
              </a:rPr>
              <a:t>Departamento de Políticas de Saúde e Segurança Ocupacional</a:t>
            </a:r>
          </a:p>
          <a:p>
            <a:r>
              <a:rPr lang="pt-BR" sz="2400" kern="0" dirty="0">
                <a:solidFill>
                  <a:srgbClr val="002060"/>
                </a:solidFill>
              </a:rPr>
              <a:t>Coordenação-Geral do Seguro Acidente de Trabalho</a:t>
            </a:r>
          </a:p>
          <a:p>
            <a:endParaRPr lang="pt-BR" kern="0" dirty="0">
              <a:solidFill>
                <a:srgbClr val="002060"/>
              </a:solidFill>
            </a:endParaRPr>
          </a:p>
          <a:p>
            <a:r>
              <a:rPr lang="pt-BR" sz="2400" kern="0" dirty="0">
                <a:solidFill>
                  <a:srgbClr val="002060"/>
                </a:solidFill>
              </a:rPr>
              <a:t>Brasília - DF, outubro de 2024</a:t>
            </a:r>
          </a:p>
          <a:p>
            <a:endParaRPr lang="pt-BR" sz="2400" kern="0" dirty="0">
              <a:solidFill>
                <a:srgbClr val="002060"/>
              </a:solidFill>
            </a:endParaRPr>
          </a:p>
          <a:p>
            <a:endParaRPr lang="pt-BR" sz="2400" kern="0" dirty="0">
              <a:solidFill>
                <a:srgbClr val="002060"/>
              </a:solidFill>
            </a:endParaRPr>
          </a:p>
          <a:p>
            <a:endParaRPr lang="pt-BR" kern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60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6">
            <a:extLst>
              <a:ext uri="{FF2B5EF4-FFF2-40B4-BE49-F238E27FC236}">
                <a16:creationId xmlns:a16="http://schemas.microsoft.com/office/drawing/2014/main" id="{B720BDA2-829F-B218-4A8B-A251C10FE1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702" y="694315"/>
            <a:ext cx="104267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0" hangingPunct="0"/>
            <a:r>
              <a:rPr lang="pt-BR" altLang="pt-BR" sz="2400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Cálculo do Índice de Custo</a:t>
            </a:r>
          </a:p>
          <a:p>
            <a:pPr marL="0" lvl="1" algn="ctr" eaLnBrk="0" hangingPunct="0"/>
            <a:r>
              <a:rPr lang="pt-BR" altLang="pt-BR" sz="2400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(Repercussão Econômica Previdenciária </a:t>
            </a:r>
          </a:p>
          <a:p>
            <a:pPr marL="0" lvl="1" algn="ctr" eaLnBrk="0" hangingPunct="0"/>
            <a:r>
              <a:rPr lang="pt-BR" altLang="pt-BR" sz="2400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 Acidente para a Sociedade)</a:t>
            </a:r>
          </a:p>
        </p:txBody>
      </p:sp>
      <p:pic>
        <p:nvPicPr>
          <p:cNvPr id="6" name="Imagem 3">
            <a:extLst>
              <a:ext uri="{FF2B5EF4-FFF2-40B4-BE49-F238E27FC236}">
                <a16:creationId xmlns:a16="http://schemas.microsoft.com/office/drawing/2014/main" id="{DCD31800-56AD-AE4D-AD82-3E8FFCE81B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18" y="1050925"/>
            <a:ext cx="1246716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1">
            <a:extLst>
              <a:ext uri="{FF2B5EF4-FFF2-40B4-BE49-F238E27FC236}">
                <a16:creationId xmlns:a16="http://schemas.microsoft.com/office/drawing/2014/main" id="{442E35E2-8BCB-A334-5199-0EAB0BC30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184" y="1989139"/>
            <a:ext cx="7847020" cy="11695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t-BR" altLang="pt-BR" sz="1400" i="1" dirty="0"/>
              <a:t>2.3.3 Índice de Custo*</a:t>
            </a:r>
          </a:p>
          <a:p>
            <a:endParaRPr lang="pt-BR" altLang="pt-BR" sz="1400" i="1" dirty="0"/>
          </a:p>
          <a:p>
            <a:r>
              <a:rPr lang="pt-BR" altLang="pt-BR" sz="1400" i="1" dirty="0"/>
              <a:t>Índice de custo = valor total de benefícios/valor total de remuneração paga pelo estabelecimento</a:t>
            </a:r>
          </a:p>
          <a:p>
            <a:r>
              <a:rPr lang="pt-BR" altLang="pt-BR" sz="1400" i="1" dirty="0"/>
              <a:t>aos segurados x 1.000 (mil).</a:t>
            </a:r>
          </a:p>
          <a:p>
            <a:endParaRPr lang="pt-BR" altLang="pt-BR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CaixaDeTexto 2">
            <a:extLst>
              <a:ext uri="{FF2B5EF4-FFF2-40B4-BE49-F238E27FC236}">
                <a16:creationId xmlns:a16="http://schemas.microsoft.com/office/drawing/2014/main" id="{2D60E0E0-F3F5-5A25-308F-85B82AB8BC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2385" y="3716338"/>
            <a:ext cx="982268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pt-BR" altLang="pt-BR" sz="1600" dirty="0"/>
              <a:t>Valor total de despesas do INSS com o pagamento dos benefícios,</a:t>
            </a:r>
            <a:r>
              <a:rPr lang="pt-BR" sz="1600" dirty="0"/>
              <a:t> excetuados os decorrentes de trajeto</a:t>
            </a:r>
            <a:endParaRPr lang="pt-BR" altLang="pt-BR" sz="1600" dirty="0"/>
          </a:p>
          <a:p>
            <a:pPr algn="ctr"/>
            <a:r>
              <a:rPr lang="pt-BR" altLang="pt-BR" sz="1600" dirty="0"/>
              <a:t>__________________________________________________________________</a:t>
            </a:r>
          </a:p>
          <a:p>
            <a:pPr algn="ctr"/>
            <a:endParaRPr lang="pt-BR" altLang="pt-BR" sz="1600" dirty="0"/>
          </a:p>
          <a:p>
            <a:pPr algn="ctr"/>
            <a:r>
              <a:rPr lang="pt-BR" altLang="pt-BR" sz="1600" dirty="0"/>
              <a:t>Valor total de remuneração paga pelo estabelecimento</a:t>
            </a:r>
          </a:p>
          <a:p>
            <a:pPr algn="ctr"/>
            <a:r>
              <a:rPr lang="pt-BR" altLang="pt-BR" sz="1600" dirty="0"/>
              <a:t>aos segurados</a:t>
            </a:r>
          </a:p>
        </p:txBody>
      </p:sp>
      <p:sp>
        <p:nvSpPr>
          <p:cNvPr id="14" name="CaixaDeTexto 4">
            <a:extLst>
              <a:ext uri="{FF2B5EF4-FFF2-40B4-BE49-F238E27FC236}">
                <a16:creationId xmlns:a16="http://schemas.microsoft.com/office/drawing/2014/main" id="{C1445026-0A3B-3A83-C93B-1942DD0585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02434" y="4086225"/>
            <a:ext cx="8915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t-BR" altLang="pt-BR" sz="1600" dirty="0"/>
              <a:t>X 1.000</a:t>
            </a:r>
          </a:p>
        </p:txBody>
      </p:sp>
    </p:spTree>
    <p:extLst>
      <p:ext uri="{BB962C8B-B14F-4D97-AF65-F5344CB8AC3E}">
        <p14:creationId xmlns:p14="http://schemas.microsoft.com/office/powerpoint/2010/main" val="3162060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tângulo 7"/>
          <p:cNvSpPr>
            <a:spLocks noChangeArrowheads="1"/>
          </p:cNvSpPr>
          <p:nvPr/>
        </p:nvSpPr>
        <p:spPr bwMode="auto">
          <a:xfrm>
            <a:off x="623392" y="2204864"/>
            <a:ext cx="10465826" cy="304698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>
              <a:defRPr/>
            </a:pPr>
            <a:br>
              <a:rPr lang="pt-BR" altLang="pt-BR" b="1" dirty="0">
                <a:solidFill>
                  <a:srgbClr val="002060"/>
                </a:solidFill>
                <a:latin typeface="Tempus Sans ITC" pitchFamily="82" charset="0"/>
              </a:rPr>
            </a:br>
            <a:r>
              <a:rPr lang="pt-BR" altLang="pt-BR" sz="4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Resultados do cálculo do FAP</a:t>
            </a:r>
          </a:p>
          <a:p>
            <a:pPr algn="ctr">
              <a:defRPr/>
            </a:pPr>
            <a:r>
              <a:rPr lang="pt-BR" altLang="pt-BR" sz="4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Vigência 2025</a:t>
            </a:r>
          </a:p>
          <a:p>
            <a:pPr algn="ctr" eaLnBrk="1" hangingPunct="1">
              <a:defRPr/>
            </a:pPr>
            <a:endParaRPr lang="pt-BR" altLang="pt-BR" sz="3200" dirty="0">
              <a:solidFill>
                <a:srgbClr val="002060"/>
              </a:solidFill>
              <a:latin typeface="Tempus Sans ITC" pitchFamily="82" charset="0"/>
            </a:endParaRPr>
          </a:p>
          <a:p>
            <a:pPr eaLnBrk="1" hangingPunct="1">
              <a:defRPr/>
            </a:pPr>
            <a:endParaRPr lang="pt-BR" altLang="pt-BR" b="1" dirty="0">
              <a:solidFill>
                <a:srgbClr val="002060"/>
              </a:solidFill>
            </a:endParaRPr>
          </a:p>
          <a:p>
            <a:pPr eaLnBrk="1" hangingPunct="1">
              <a:defRPr/>
            </a:pPr>
            <a:endParaRPr lang="pt-BR" altLang="pt-BR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000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479376" y="260648"/>
            <a:ext cx="10945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pt-BR" sz="4000" b="1" u="sng" kern="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Distribuição dos estabelecimentos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252839"/>
              </p:ext>
            </p:extLst>
          </p:nvPr>
        </p:nvGraphicFramePr>
        <p:xfrm>
          <a:off x="767408" y="1772817"/>
          <a:ext cx="9721080" cy="31683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8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65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29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FAP Vigência 2025</a:t>
                      </a:r>
                      <a:endParaRPr lang="pt-BR" dirty="0"/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Bônus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3.187.655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94,05%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Neutro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70.064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2,07%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Malus</a:t>
                      </a:r>
                      <a:endParaRPr lang="pt-BR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131.427</a:t>
                      </a:r>
                      <a:endParaRPr lang="pt-BR" sz="3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3,88%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3.389.146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100,00%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2478062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633999" y="4550229"/>
            <a:ext cx="10909073" cy="10576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u="sng" spc="-50" dirty="0" err="1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Distribuição</a:t>
            </a:r>
            <a:r>
              <a:rPr lang="en-US" sz="6000" b="1" u="sng" spc="-5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dos </a:t>
            </a:r>
            <a:r>
              <a:rPr lang="en-US" sz="6000" b="1" u="sng" spc="-50" dirty="0" err="1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estabelecimentos</a:t>
            </a:r>
            <a:endParaRPr lang="en-US" sz="6000" b="1" u="sng" spc="-50" dirty="0">
              <a:solidFill>
                <a:srgbClr val="1D417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8514F5D7-EBB3-4F14-B032-ADEFDE40D8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649913"/>
              </p:ext>
            </p:extLst>
          </p:nvPr>
        </p:nvGraphicFramePr>
        <p:xfrm>
          <a:off x="1034041" y="1179322"/>
          <a:ext cx="10517876" cy="33817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3216">
                  <a:extLst>
                    <a:ext uri="{9D8B030D-6E8A-4147-A177-3AD203B41FA5}">
                      <a16:colId xmlns:a16="http://schemas.microsoft.com/office/drawing/2014/main" val="1538357040"/>
                    </a:ext>
                  </a:extLst>
                </a:gridCol>
                <a:gridCol w="709555">
                  <a:extLst>
                    <a:ext uri="{9D8B030D-6E8A-4147-A177-3AD203B41FA5}">
                      <a16:colId xmlns:a16="http://schemas.microsoft.com/office/drawing/2014/main" val="3630512132"/>
                    </a:ext>
                  </a:extLst>
                </a:gridCol>
                <a:gridCol w="709555">
                  <a:extLst>
                    <a:ext uri="{9D8B030D-6E8A-4147-A177-3AD203B41FA5}">
                      <a16:colId xmlns:a16="http://schemas.microsoft.com/office/drawing/2014/main" val="3658931671"/>
                    </a:ext>
                  </a:extLst>
                </a:gridCol>
                <a:gridCol w="709555">
                  <a:extLst>
                    <a:ext uri="{9D8B030D-6E8A-4147-A177-3AD203B41FA5}">
                      <a16:colId xmlns:a16="http://schemas.microsoft.com/office/drawing/2014/main" val="3823575033"/>
                    </a:ext>
                  </a:extLst>
                </a:gridCol>
                <a:gridCol w="709555">
                  <a:extLst>
                    <a:ext uri="{9D8B030D-6E8A-4147-A177-3AD203B41FA5}">
                      <a16:colId xmlns:a16="http://schemas.microsoft.com/office/drawing/2014/main" val="516738387"/>
                    </a:ext>
                  </a:extLst>
                </a:gridCol>
                <a:gridCol w="709555">
                  <a:extLst>
                    <a:ext uri="{9D8B030D-6E8A-4147-A177-3AD203B41FA5}">
                      <a16:colId xmlns:a16="http://schemas.microsoft.com/office/drawing/2014/main" val="2182752700"/>
                    </a:ext>
                  </a:extLst>
                </a:gridCol>
                <a:gridCol w="709555">
                  <a:extLst>
                    <a:ext uri="{9D8B030D-6E8A-4147-A177-3AD203B41FA5}">
                      <a16:colId xmlns:a16="http://schemas.microsoft.com/office/drawing/2014/main" val="3478901055"/>
                    </a:ext>
                  </a:extLst>
                </a:gridCol>
                <a:gridCol w="709555">
                  <a:extLst>
                    <a:ext uri="{9D8B030D-6E8A-4147-A177-3AD203B41FA5}">
                      <a16:colId xmlns:a16="http://schemas.microsoft.com/office/drawing/2014/main" val="1414867560"/>
                    </a:ext>
                  </a:extLst>
                </a:gridCol>
                <a:gridCol w="709555">
                  <a:extLst>
                    <a:ext uri="{9D8B030D-6E8A-4147-A177-3AD203B41FA5}">
                      <a16:colId xmlns:a16="http://schemas.microsoft.com/office/drawing/2014/main" val="3978127277"/>
                    </a:ext>
                  </a:extLst>
                </a:gridCol>
                <a:gridCol w="709555">
                  <a:extLst>
                    <a:ext uri="{9D8B030D-6E8A-4147-A177-3AD203B41FA5}">
                      <a16:colId xmlns:a16="http://schemas.microsoft.com/office/drawing/2014/main" val="863699753"/>
                    </a:ext>
                  </a:extLst>
                </a:gridCol>
                <a:gridCol w="709555">
                  <a:extLst>
                    <a:ext uri="{9D8B030D-6E8A-4147-A177-3AD203B41FA5}">
                      <a16:colId xmlns:a16="http://schemas.microsoft.com/office/drawing/2014/main" val="47770576"/>
                    </a:ext>
                  </a:extLst>
                </a:gridCol>
                <a:gridCol w="709555">
                  <a:extLst>
                    <a:ext uri="{9D8B030D-6E8A-4147-A177-3AD203B41FA5}">
                      <a16:colId xmlns:a16="http://schemas.microsoft.com/office/drawing/2014/main" val="1895052936"/>
                    </a:ext>
                  </a:extLst>
                </a:gridCol>
                <a:gridCol w="709555">
                  <a:extLst>
                    <a:ext uri="{9D8B030D-6E8A-4147-A177-3AD203B41FA5}">
                      <a16:colId xmlns:a16="http://schemas.microsoft.com/office/drawing/2014/main" val="1875826583"/>
                    </a:ext>
                  </a:extLst>
                </a:gridCol>
              </a:tblGrid>
              <a:tr h="320371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Distribuição % dos Resultados de Cálculo do FAP 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extLst>
                  <a:ext uri="{0D108BD9-81ED-4DB2-BD59-A6C34878D82A}">
                    <a16:rowId xmlns:a16="http://schemas.microsoft.com/office/drawing/2014/main" val="841409689"/>
                  </a:ext>
                </a:extLst>
              </a:tr>
              <a:tr h="320371"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Ano de Vigência 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2014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2015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2016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2017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2018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2019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2020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2021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2022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2024</a:t>
                      </a: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2025</a:t>
                      </a:r>
                    </a:p>
                  </a:txBody>
                  <a:tcPr marL="17991" marR="17991" marT="17991" marB="0" anchor="b"/>
                </a:tc>
                <a:extLst>
                  <a:ext uri="{0D108BD9-81ED-4DB2-BD59-A6C34878D82A}">
                    <a16:rowId xmlns:a16="http://schemas.microsoft.com/office/drawing/2014/main" val="605821041"/>
                  </a:ext>
                </a:extLst>
              </a:tr>
              <a:tr h="320371"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Bônus (&lt; 1,0000)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</a:p>
                  </a:txBody>
                  <a:tcPr marL="17991" marR="17991" marT="17991" marB="0" anchor="b"/>
                </a:tc>
                <a:extLst>
                  <a:ext uri="{0D108BD9-81ED-4DB2-BD59-A6C34878D82A}">
                    <a16:rowId xmlns:a16="http://schemas.microsoft.com/office/drawing/2014/main" val="2867618843"/>
                  </a:ext>
                </a:extLst>
              </a:tr>
              <a:tr h="496041"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Neutro (=1,0000)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7991" marR="17991" marT="17991" marB="0" anchor="b"/>
                </a:tc>
                <a:extLst>
                  <a:ext uri="{0D108BD9-81ED-4DB2-BD59-A6C34878D82A}">
                    <a16:rowId xmlns:a16="http://schemas.microsoft.com/office/drawing/2014/main" val="2899123023"/>
                  </a:ext>
                </a:extLst>
              </a:tr>
              <a:tr h="320371"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Malus</a:t>
                      </a:r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 (&gt; 1,0000)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7991" marR="17991" marT="17991" marB="0" anchor="b"/>
                </a:tc>
                <a:extLst>
                  <a:ext uri="{0D108BD9-81ED-4DB2-BD59-A6C34878D82A}">
                    <a16:rowId xmlns:a16="http://schemas.microsoft.com/office/drawing/2014/main" val="8387774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4759662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59540" y="513159"/>
            <a:ext cx="10945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pt-BR" sz="4000" b="1" u="sng" kern="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Divulgação do FAP e período de contestação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5A8EA2C-8F49-4C21-9757-52DC3BE89D6E}"/>
              </a:ext>
            </a:extLst>
          </p:cNvPr>
          <p:cNvSpPr txBox="1"/>
          <p:nvPr/>
        </p:nvSpPr>
        <p:spPr>
          <a:xfrm>
            <a:off x="479376" y="1519202"/>
            <a:ext cx="10801200" cy="489364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Portaria Interministerial MPS/MF nº. 4, de 10 de setembro de 2024;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2400" dirty="0">
              <a:solidFill>
                <a:srgbClr val="AB620E"/>
              </a:solidFill>
              <a:ea typeface="Calibri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Róis de percentis por subclasse da CNAE já divulgados no endereço: 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https://www.gov.br/previdencia/pt-br/assuntos/saude-e-seguranca-do-trabalhador/</a:t>
            </a:r>
            <a:r>
              <a:rPr lang="pt-BR" sz="2400" dirty="0" err="1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fap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Teremos a possibilidade das empresas consultarem na aplicação nova somente com acesso via GOV.BR;</a:t>
            </a:r>
            <a:endParaRPr lang="pt-BR" sz="2400" dirty="0">
              <a:solidFill>
                <a:schemeClr val="accent1">
                  <a:lumMod val="75000"/>
                </a:schemeClr>
              </a:solidFill>
              <a:ea typeface="Calibri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Período de contestações: 1º a 30 de novembro de 2024;</a:t>
            </a:r>
            <a:endParaRPr lang="pt-BR" sz="2400" dirty="0">
              <a:solidFill>
                <a:schemeClr val="accent1">
                  <a:lumMod val="75000"/>
                </a:schemeClr>
              </a:solidFill>
              <a:ea typeface="Calibri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Análise das contestações pelo CRPS.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accent1">
                  <a:lumMod val="75000"/>
                </a:schemeClr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4161346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25357" y="513159"/>
            <a:ext cx="10945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pt-BR" sz="4000" b="1" u="sng" kern="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Nova aplicação do FAP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5A8EA2C-8F49-4C21-9757-52DC3BE89D6E}"/>
              </a:ext>
            </a:extLst>
          </p:cNvPr>
          <p:cNvSpPr txBox="1"/>
          <p:nvPr/>
        </p:nvSpPr>
        <p:spPr>
          <a:xfrm>
            <a:off x="479376" y="1519202"/>
            <a:ext cx="10801200" cy="44012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Aplicação moderna, desde 2022, segura e intuitiva, com maiores possibilidades de exportação de dados;</a:t>
            </a:r>
          </a:p>
          <a:p>
            <a:pPr algn="just"/>
            <a:endParaRPr lang="pt-BR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Acesso pelo GOV.BR: </a:t>
            </a:r>
            <a:r>
              <a:rPr lang="pt-BR" sz="2000" u="sng" dirty="0">
                <a:solidFill>
                  <a:schemeClr val="accent1">
                    <a:lumMod val="75000"/>
                  </a:schemeClr>
                </a:solidFill>
              </a:rPr>
              <a:t>https://fap.dataprev.gov.br/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Informações e manual disponíveis em: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sz="2000" u="sng" dirty="0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https://www.gov.br/</a:t>
            </a:r>
            <a:r>
              <a:rPr lang="pt-BR" sz="2000" u="sng" dirty="0" err="1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previdencia</a:t>
            </a:r>
            <a:r>
              <a:rPr lang="pt-BR" sz="2000" u="sng" dirty="0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pt-BR" sz="2000" u="sng" dirty="0" err="1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pt-br</a:t>
            </a:r>
            <a:r>
              <a:rPr lang="pt-BR" sz="2000" u="sng" dirty="0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/assuntos/</a:t>
            </a:r>
            <a:r>
              <a:rPr lang="pt-BR" sz="2000" u="sng" dirty="0" err="1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previdencia</a:t>
            </a:r>
            <a:r>
              <a:rPr lang="pt-BR" sz="2000" u="sng" dirty="0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-social/</a:t>
            </a:r>
            <a:r>
              <a:rPr lang="pt-BR" sz="2000" u="sng" dirty="0" err="1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saude</a:t>
            </a:r>
            <a:r>
              <a:rPr lang="pt-BR" sz="2000" u="sng" dirty="0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-e-</a:t>
            </a:r>
            <a:r>
              <a:rPr lang="pt-BR" sz="2000" u="sng" dirty="0" err="1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seguranca</a:t>
            </a:r>
            <a:r>
              <a:rPr lang="pt-BR" sz="2000" u="sng" dirty="0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-do-trabalhador/</a:t>
            </a:r>
            <a:r>
              <a:rPr lang="pt-BR" sz="2000" u="sng" dirty="0" err="1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fap</a:t>
            </a:r>
            <a:r>
              <a:rPr lang="pt-BR" sz="2000" u="sng" dirty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BR" sz="2000" u="sng" dirty="0">
                <a:solidFill>
                  <a:schemeClr val="accent1">
                    <a:lumMod val="75000"/>
                  </a:schemeClr>
                </a:solidFill>
              </a:rPr>
              <a:t>https://www.gov.br/previdencia/pt-br/assuntos/previdencia-social/saude-e-seguranca-do-trabalhador/fap/manuais/copy2_of_V1.3_MANUAL_DE_ACESSO_AO_NOVO_FAP_atualizado_em_02.10.2024.pdf</a:t>
            </a:r>
          </a:p>
          <a:p>
            <a:pPr algn="ctr"/>
            <a:endParaRPr lang="pt-BR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000" dirty="0">
              <a:solidFill>
                <a:schemeClr val="accent1">
                  <a:lumMod val="75000"/>
                </a:schemeClr>
              </a:solidFill>
              <a:ea typeface="Calibri"/>
              <a:cs typeface="Calibri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F13897EF-EFFC-A2BF-B595-38EF9E65D8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0764" y="1855759"/>
            <a:ext cx="3725105" cy="157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412078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2" descr="cabecalh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44"/>
          <a:stretch>
            <a:fillRect/>
          </a:stretch>
        </p:blipFill>
        <p:spPr bwMode="auto">
          <a:xfrm>
            <a:off x="0" y="6813550"/>
            <a:ext cx="12187767" cy="7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815413" y="1195005"/>
            <a:ext cx="106571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OBRIGADO!</a:t>
            </a:r>
          </a:p>
          <a:p>
            <a:pPr algn="ctr"/>
            <a:endParaRPr lang="pt-B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4000" dirty="0"/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1295466" y="2276872"/>
            <a:ext cx="9950799" cy="3030066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pt-BR" sz="2400" kern="0" dirty="0"/>
          </a:p>
          <a:p>
            <a:endParaRPr lang="pt-BR" sz="2400" kern="0" dirty="0"/>
          </a:p>
          <a:p>
            <a:endParaRPr lang="pt-BR" sz="2400" kern="0" dirty="0"/>
          </a:p>
          <a:p>
            <a:pPr>
              <a:spcBef>
                <a:spcPts val="0"/>
              </a:spcBef>
            </a:pPr>
            <a:r>
              <a:rPr lang="pt-BR" sz="1800" b="1" kern="0" dirty="0"/>
              <a:t>EDUARDO REIS MATOS</a:t>
            </a:r>
          </a:p>
          <a:p>
            <a:pPr>
              <a:spcBef>
                <a:spcPts val="0"/>
              </a:spcBef>
            </a:pPr>
            <a:r>
              <a:rPr lang="pt-BR" sz="1800" kern="0" dirty="0"/>
              <a:t>Coordenador-Geral do Seguro Acidentes de Trabalho</a:t>
            </a:r>
          </a:p>
          <a:p>
            <a:pPr>
              <a:spcBef>
                <a:spcPts val="0"/>
              </a:spcBef>
            </a:pPr>
            <a:r>
              <a:rPr lang="pt-BR" sz="1800" kern="0" dirty="0"/>
              <a:t>CGSAT/DPSSO/SRGPS/MPS</a:t>
            </a:r>
          </a:p>
          <a:p>
            <a:pPr>
              <a:spcBef>
                <a:spcPts val="0"/>
              </a:spcBef>
            </a:pPr>
            <a:r>
              <a:rPr lang="pt-BR" sz="1800" kern="0" dirty="0">
                <a:hlinkClick r:id="rId3"/>
              </a:rPr>
              <a:t>eduardo.r.matos@previdencia.gov.br</a:t>
            </a:r>
            <a:endParaRPr lang="pt-BR" sz="1800" kern="0" dirty="0"/>
          </a:p>
          <a:p>
            <a:pPr>
              <a:spcBef>
                <a:spcPts val="0"/>
              </a:spcBef>
            </a:pPr>
            <a:r>
              <a:rPr lang="pt-BR" sz="1800" kern="0" dirty="0"/>
              <a:t>Telefone</a:t>
            </a:r>
          </a:p>
          <a:p>
            <a:pPr>
              <a:spcBef>
                <a:spcPts val="0"/>
              </a:spcBef>
            </a:pPr>
            <a:r>
              <a:rPr lang="pt-BR" sz="1800" kern="0" dirty="0"/>
              <a:t>61-2021-5022</a:t>
            </a:r>
          </a:p>
          <a:p>
            <a:pPr>
              <a:spcBef>
                <a:spcPts val="0"/>
              </a:spcBef>
            </a:pPr>
            <a:endParaRPr lang="pt-BR" sz="1800" kern="0" dirty="0"/>
          </a:p>
          <a:p>
            <a:pPr>
              <a:spcBef>
                <a:spcPts val="0"/>
              </a:spcBef>
            </a:pPr>
            <a:endParaRPr lang="pt-BR" sz="1800" kern="0" dirty="0"/>
          </a:p>
          <a:p>
            <a:endParaRPr lang="pt-BR" sz="2400" kern="0" dirty="0"/>
          </a:p>
        </p:txBody>
      </p:sp>
    </p:spTree>
    <p:extLst>
      <p:ext uri="{BB962C8B-B14F-4D97-AF65-F5344CB8AC3E}">
        <p14:creationId xmlns:p14="http://schemas.microsoft.com/office/powerpoint/2010/main" val="4188781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aixaDeTexto 1"/>
          <p:cNvSpPr txBox="1">
            <a:spLocks noChangeArrowheads="1"/>
          </p:cNvSpPr>
          <p:nvPr/>
        </p:nvSpPr>
        <p:spPr bwMode="auto">
          <a:xfrm>
            <a:off x="1350788" y="1196752"/>
            <a:ext cx="92475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t-BR" altLang="pt-BR" sz="3600" dirty="0">
                <a:solidFill>
                  <a:srgbClr val="FF0000"/>
                </a:solidFill>
              </a:rPr>
              <a:t>SAT</a:t>
            </a:r>
            <a:r>
              <a:rPr lang="pt-BR" altLang="pt-BR" sz="3600" dirty="0"/>
              <a:t> – Seguro Contra Acidentes de Trabalho</a:t>
            </a:r>
          </a:p>
        </p:txBody>
      </p:sp>
      <p:sp>
        <p:nvSpPr>
          <p:cNvPr id="6147" name="CaixaDeTexto 13"/>
          <p:cNvSpPr txBox="1">
            <a:spLocks noChangeArrowheads="1"/>
          </p:cNvSpPr>
          <p:nvPr/>
        </p:nvSpPr>
        <p:spPr bwMode="auto">
          <a:xfrm>
            <a:off x="-61779" y="2745214"/>
            <a:ext cx="12072664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t-BR" altLang="pt-BR" sz="3200" dirty="0">
                <a:solidFill>
                  <a:srgbClr val="FF0000"/>
                </a:solidFill>
              </a:rPr>
              <a:t>RAT</a:t>
            </a:r>
            <a:r>
              <a:rPr lang="pt-BR" altLang="pt-BR" sz="3200" dirty="0"/>
              <a:t> – Riscos Ambientais do Trabalho</a:t>
            </a:r>
          </a:p>
          <a:p>
            <a:pPr algn="ctr"/>
            <a:r>
              <a:rPr lang="pt-BR" altLang="pt-BR" sz="1800" dirty="0"/>
              <a:t>(</a:t>
            </a:r>
            <a:r>
              <a:rPr lang="pt-BR" altLang="pt-BR" sz="1800" dirty="0">
                <a:solidFill>
                  <a:srgbClr val="FF0000"/>
                </a:solidFill>
              </a:rPr>
              <a:t>GIILRAT</a:t>
            </a:r>
            <a:r>
              <a:rPr lang="pt-BR" altLang="pt-BR" sz="1800" dirty="0"/>
              <a:t> – Grau de Incidência de Incapacidade Laborativa  decorrente  dos Riscos Ambientais do Trabalho)</a:t>
            </a:r>
          </a:p>
        </p:txBody>
      </p:sp>
      <p:sp>
        <p:nvSpPr>
          <p:cNvPr id="6148" name="CaixaDeTexto 14"/>
          <p:cNvSpPr txBox="1">
            <a:spLocks noChangeArrowheads="1"/>
          </p:cNvSpPr>
          <p:nvPr/>
        </p:nvSpPr>
        <p:spPr bwMode="auto">
          <a:xfrm>
            <a:off x="2344296" y="4509120"/>
            <a:ext cx="72605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3200" dirty="0">
                <a:solidFill>
                  <a:srgbClr val="FF0000"/>
                </a:solidFill>
              </a:rPr>
              <a:t>FAP</a:t>
            </a:r>
            <a:r>
              <a:rPr lang="pt-BR" altLang="pt-BR" sz="3200" dirty="0"/>
              <a:t> – Fator Acidentário de Prevenção </a:t>
            </a:r>
          </a:p>
        </p:txBody>
      </p:sp>
    </p:spTree>
    <p:extLst>
      <p:ext uri="{BB962C8B-B14F-4D97-AF65-F5344CB8AC3E}">
        <p14:creationId xmlns:p14="http://schemas.microsoft.com/office/powerpoint/2010/main" val="4200921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aixaDeTexto 1"/>
          <p:cNvSpPr txBox="1">
            <a:spLocks noChangeArrowheads="1"/>
          </p:cNvSpPr>
          <p:nvPr/>
        </p:nvSpPr>
        <p:spPr bwMode="auto">
          <a:xfrm>
            <a:off x="3306610" y="1439525"/>
            <a:ext cx="656461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pt-BR" dirty="0" err="1"/>
              <a:t>Constituição</a:t>
            </a:r>
            <a:r>
              <a:rPr lang="es-ES_tradnl" altLang="pt-BR" dirty="0"/>
              <a:t> da República – Brasil 1988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07368" y="2348880"/>
            <a:ext cx="1166529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400" dirty="0"/>
              <a:t>CAPÍTULO II</a:t>
            </a:r>
            <a:br>
              <a:rPr lang="pt-BR" sz="2400" dirty="0"/>
            </a:br>
            <a:r>
              <a:rPr lang="pt-BR" sz="2400" dirty="0"/>
              <a:t>DIREITOS SOCIAIS</a:t>
            </a:r>
          </a:p>
          <a:p>
            <a:pPr algn="ctr">
              <a:defRPr/>
            </a:pPr>
            <a:endParaRPr lang="pt-BR" sz="2400" dirty="0"/>
          </a:p>
          <a:p>
            <a:pPr>
              <a:defRPr/>
            </a:pPr>
            <a:r>
              <a:rPr lang="pt-BR" sz="2400" dirty="0"/>
              <a:t>Art. 7º São direitos dos trabalhadores urbanos e rurais, além de outros que visem à melhoria de sua condição social</a:t>
            </a:r>
            <a:r>
              <a:rPr lang="es-ES" sz="2400" dirty="0"/>
              <a:t>:</a:t>
            </a:r>
            <a:endParaRPr lang="pt-BR" sz="2400" dirty="0"/>
          </a:p>
          <a:p>
            <a:pPr>
              <a:defRPr/>
            </a:pPr>
            <a:r>
              <a:rPr lang="pt-BR" sz="2400" dirty="0"/>
              <a:t>...</a:t>
            </a:r>
          </a:p>
          <a:p>
            <a:pPr>
              <a:defRPr/>
            </a:pPr>
            <a:r>
              <a:rPr lang="pt-BR" sz="2400" dirty="0"/>
              <a:t>XXVIII - </a:t>
            </a:r>
            <a:r>
              <a:rPr lang="pt-BR" sz="2400" dirty="0">
                <a:solidFill>
                  <a:srgbClr val="FF0000"/>
                </a:solidFill>
              </a:rPr>
              <a:t>seguro contra acidentes de trabalho, a cargo do empregador</a:t>
            </a:r>
            <a:r>
              <a:rPr lang="pt-BR" sz="2400" dirty="0"/>
              <a:t>, sem excluir a indenização a que este está obrigado, quando incorrer em dolo ou culpa;</a:t>
            </a:r>
          </a:p>
          <a:p>
            <a:pPr>
              <a:defRPr/>
            </a:pPr>
            <a:endParaRPr lang="pt-BR" sz="2400" dirty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565188"/>
            <a:ext cx="141922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CaixaDeTexto 4"/>
          <p:cNvSpPr txBox="1">
            <a:spLocks noChangeArrowheads="1"/>
          </p:cNvSpPr>
          <p:nvPr/>
        </p:nvSpPr>
        <p:spPr bwMode="auto">
          <a:xfrm>
            <a:off x="2991645" y="764704"/>
            <a:ext cx="7194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pt-BR" dirty="0"/>
              <a:t>Seguro Contra Acidentes de Trabalho - SAT</a:t>
            </a:r>
          </a:p>
        </p:txBody>
      </p:sp>
    </p:spTree>
    <p:extLst>
      <p:ext uri="{BB962C8B-B14F-4D97-AF65-F5344CB8AC3E}">
        <p14:creationId xmlns:p14="http://schemas.microsoft.com/office/powerpoint/2010/main" val="466600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07368" y="698793"/>
            <a:ext cx="10945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pt-BR" sz="4000" b="1" u="sng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Fundamentos legais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7328" y="1772816"/>
            <a:ext cx="116652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200" b="1" u="sng" dirty="0">
                <a:solidFill>
                  <a:schemeClr val="accent1">
                    <a:lumMod val="75000"/>
                  </a:schemeClr>
                </a:solidFill>
              </a:rPr>
              <a:t>Art. 10 da Lei nº. 10.666, de 8 de maio de 2003 </a:t>
            </a:r>
            <a:r>
              <a:rPr lang="pt-BR" sz="2200" dirty="0">
                <a:solidFill>
                  <a:schemeClr val="accent1">
                    <a:lumMod val="75000"/>
                  </a:schemeClr>
                </a:solidFill>
              </a:rPr>
              <a:t>– </a:t>
            </a:r>
            <a:r>
              <a:rPr lang="pt-BR" sz="2200" i="1" dirty="0">
                <a:solidFill>
                  <a:schemeClr val="accent1">
                    <a:lumMod val="75000"/>
                  </a:schemeClr>
                </a:solidFill>
              </a:rPr>
              <a:t>“Institui o sistema bônus X </a:t>
            </a:r>
            <a:r>
              <a:rPr lang="pt-BR" sz="2200" i="1" dirty="0" err="1">
                <a:solidFill>
                  <a:schemeClr val="accent1">
                    <a:lumMod val="75000"/>
                  </a:schemeClr>
                </a:solidFill>
              </a:rPr>
              <a:t>malus</a:t>
            </a:r>
            <a:r>
              <a:rPr lang="pt-BR" sz="2200" i="1" dirty="0">
                <a:solidFill>
                  <a:schemeClr val="accent1">
                    <a:lumMod val="75000"/>
                  </a:schemeClr>
                </a:solidFill>
              </a:rPr>
              <a:t> no Seguro contra Acidentes de Trabalho.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200" i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200" b="1" u="sng" dirty="0" err="1">
                <a:solidFill>
                  <a:schemeClr val="accent1">
                    <a:lumMod val="75000"/>
                  </a:schemeClr>
                </a:solidFill>
              </a:rPr>
              <a:t>Arts</a:t>
            </a:r>
            <a:r>
              <a:rPr lang="pt-BR" sz="2200" b="1" u="sng" dirty="0">
                <a:solidFill>
                  <a:schemeClr val="accent1">
                    <a:lumMod val="75000"/>
                  </a:schemeClr>
                </a:solidFill>
              </a:rPr>
              <a:t>. 202-A do Decreto nº. 3.048, de 6 de maio de 1999 (com redação dada pelos Decretos nº. 6.042, de 12 de fevereiro de 2007, 6.957, de 9 de setembro de 2009 e nº. 10.410, de 30 de junho de 2020).</a:t>
            </a:r>
          </a:p>
          <a:p>
            <a:pPr algn="just"/>
            <a:endParaRPr lang="pt-BR" sz="22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200" b="1" u="sng" dirty="0">
                <a:solidFill>
                  <a:schemeClr val="accent1">
                    <a:lumMod val="75000"/>
                  </a:schemeClr>
                </a:solidFill>
              </a:rPr>
              <a:t>Resolução CNPS nº. 1.347, de 6 de dezembro de 2021 (consolidou as resoluções 1.329 e 1.335, ambas de 2021, sem alterar a metodologia)</a:t>
            </a:r>
            <a:r>
              <a:rPr lang="pt-BR" sz="2200" b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pt-BR" sz="2200" i="1" dirty="0">
                <a:solidFill>
                  <a:schemeClr val="accent1">
                    <a:lumMod val="75000"/>
                  </a:schemeClr>
                </a:solidFill>
              </a:rPr>
              <a:t>Estabelece a metodologia de cálculo do FAP.</a:t>
            </a:r>
          </a:p>
          <a:p>
            <a:pPr algn="just"/>
            <a:endParaRPr lang="pt-BR" sz="2200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200" b="1" u="sng" dirty="0">
                <a:solidFill>
                  <a:schemeClr val="accent1">
                    <a:lumMod val="75000"/>
                  </a:schemeClr>
                </a:solidFill>
              </a:rPr>
              <a:t>Art. 126, II, da Lei nº. 8.213, de 24 de julho de 1991 (com redação dada pela Lei nº. 13.846, 18 de junho de 2019)</a:t>
            </a:r>
            <a:r>
              <a:rPr lang="pt-BR" sz="2200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pt-BR" sz="2200" i="1" dirty="0">
                <a:solidFill>
                  <a:schemeClr val="accent1">
                    <a:lumMod val="75000"/>
                  </a:schemeClr>
                </a:solidFill>
              </a:rPr>
              <a:t>Transfere a competência para julgamento das contestações e recursos do FAP atribuído aos estabelecimentos empresariais para o CRPS.</a:t>
            </a:r>
            <a:endParaRPr lang="pt-BR" sz="22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200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659150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4602140" y="2032571"/>
            <a:ext cx="2357438" cy="1225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pt-BR" sz="1800" b="1" dirty="0">
                <a:solidFill>
                  <a:schemeClr val="tx2"/>
                </a:solidFill>
              </a:rPr>
              <a:t>30%</a:t>
            </a:r>
          </a:p>
          <a:p>
            <a:pPr algn="ctr" eaLnBrk="1" hangingPunct="1"/>
            <a:r>
              <a:rPr lang="en-US" altLang="pt-BR" sz="1800" b="1" dirty="0" err="1">
                <a:solidFill>
                  <a:schemeClr val="tx2"/>
                </a:solidFill>
              </a:rPr>
              <a:t>Estabelecimentos</a:t>
            </a:r>
            <a:endParaRPr lang="en-US" altLang="pt-BR" sz="1800" b="1" dirty="0">
              <a:solidFill>
                <a:schemeClr val="tx2"/>
              </a:solidFill>
            </a:endParaRPr>
          </a:p>
          <a:p>
            <a:pPr algn="ctr" eaLnBrk="1" hangingPunct="1"/>
            <a:r>
              <a:rPr lang="en-US" altLang="pt-BR" sz="1800" b="1" dirty="0">
                <a:solidFill>
                  <a:schemeClr val="tx2"/>
                </a:solidFill>
              </a:rPr>
              <a:t> </a:t>
            </a:r>
            <a:endParaRPr lang="pt-BR" altLang="pt-BR" sz="1800" b="1" dirty="0">
              <a:solidFill>
                <a:schemeClr val="tx2"/>
              </a:solidFill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1418114" y="3573934"/>
            <a:ext cx="2447925" cy="936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pt-BR" sz="2400" b="1">
                <a:solidFill>
                  <a:schemeClr val="tx2"/>
                </a:solidFill>
              </a:rPr>
              <a:t>SAT </a:t>
            </a:r>
          </a:p>
          <a:p>
            <a:pPr algn="ctr" eaLnBrk="1" hangingPunct="1"/>
            <a:r>
              <a:rPr lang="en-US" altLang="pt-BR" sz="2400" b="1">
                <a:solidFill>
                  <a:schemeClr val="tx2"/>
                </a:solidFill>
              </a:rPr>
              <a:t>(1%, 2% ou 3%)</a:t>
            </a:r>
            <a:endParaRPr lang="pt-BR" altLang="pt-BR" sz="2400" b="1">
              <a:solidFill>
                <a:schemeClr val="tx2"/>
              </a:solidFill>
            </a:endParaRPr>
          </a:p>
        </p:txBody>
      </p:sp>
      <p:sp>
        <p:nvSpPr>
          <p:cNvPr id="6" name="Rectangle 19"/>
          <p:cNvSpPr>
            <a:spLocks noChangeArrowheads="1"/>
          </p:cNvSpPr>
          <p:nvPr/>
        </p:nvSpPr>
        <p:spPr bwMode="auto">
          <a:xfrm>
            <a:off x="4728051" y="3396133"/>
            <a:ext cx="1584325" cy="1257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pt-BR" sz="1800" b="1" dirty="0">
                <a:solidFill>
                  <a:schemeClr val="tx2"/>
                </a:solidFill>
              </a:rPr>
              <a:t>66%</a:t>
            </a:r>
          </a:p>
          <a:p>
            <a:pPr algn="ctr" eaLnBrk="1" hangingPunct="1"/>
            <a:r>
              <a:rPr lang="en-US" altLang="pt-BR" sz="1800" b="1" dirty="0" err="1">
                <a:solidFill>
                  <a:schemeClr val="tx2"/>
                </a:solidFill>
              </a:rPr>
              <a:t>Vínculos</a:t>
            </a:r>
            <a:endParaRPr lang="pt-BR" altLang="pt-BR" sz="1800" b="1" dirty="0">
              <a:solidFill>
                <a:schemeClr val="tx2"/>
              </a:solidFill>
            </a:endParaRPr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4728050" y="5126508"/>
            <a:ext cx="2420938" cy="900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pt-BR" sz="1800" b="1" dirty="0">
                <a:solidFill>
                  <a:schemeClr val="tx2"/>
                </a:solidFill>
              </a:rPr>
              <a:t>77%</a:t>
            </a:r>
          </a:p>
          <a:p>
            <a:pPr algn="ctr" eaLnBrk="1" hangingPunct="1"/>
            <a:r>
              <a:rPr lang="en-US" altLang="pt-BR" sz="1800" b="1" dirty="0" err="1">
                <a:solidFill>
                  <a:schemeClr val="tx2"/>
                </a:solidFill>
              </a:rPr>
              <a:t>Remunerações</a:t>
            </a:r>
            <a:endParaRPr lang="pt-BR" altLang="pt-BR" sz="1800" b="1" dirty="0">
              <a:solidFill>
                <a:schemeClr val="tx2"/>
              </a:solidFill>
            </a:endParaRPr>
          </a:p>
        </p:txBody>
      </p:sp>
      <p:sp>
        <p:nvSpPr>
          <p:cNvPr id="8" name="Chave esquerda 1"/>
          <p:cNvSpPr>
            <a:spLocks/>
          </p:cNvSpPr>
          <p:nvPr/>
        </p:nvSpPr>
        <p:spPr bwMode="auto">
          <a:xfrm>
            <a:off x="3972401" y="2507134"/>
            <a:ext cx="442913" cy="3070225"/>
          </a:xfrm>
          <a:prstGeom prst="leftBrace">
            <a:avLst>
              <a:gd name="adj1" fmla="val 8312"/>
              <a:gd name="adj2" fmla="val 50000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pt-BR" altLang="pt-BR" sz="1600"/>
          </a:p>
        </p:txBody>
      </p:sp>
      <p:pic>
        <p:nvPicPr>
          <p:cNvPr id="9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474" y="2175343"/>
            <a:ext cx="7334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375" y="2110258"/>
            <a:ext cx="9144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813" y="2186458"/>
            <a:ext cx="1377950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m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788" y="3588220"/>
            <a:ext cx="1223962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m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576" y="3591396"/>
            <a:ext cx="1482725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m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963" y="5126509"/>
            <a:ext cx="2093912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aixaDeTexto 1"/>
          <p:cNvSpPr txBox="1">
            <a:spLocks noChangeArrowheads="1"/>
          </p:cNvSpPr>
          <p:nvPr/>
        </p:nvSpPr>
        <p:spPr bwMode="auto">
          <a:xfrm>
            <a:off x="139621" y="6464369"/>
            <a:ext cx="62444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1200" dirty="0"/>
              <a:t>Fonte: DATAMART do CNIS</a:t>
            </a:r>
          </a:p>
        </p:txBody>
      </p:sp>
      <p:sp>
        <p:nvSpPr>
          <p:cNvPr id="2" name="Retângulo 1"/>
          <p:cNvSpPr/>
          <p:nvPr/>
        </p:nvSpPr>
        <p:spPr>
          <a:xfrm>
            <a:off x="299356" y="889402"/>
            <a:ext cx="11593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altLang="pt-BR" sz="3200" b="1" u="sng" kern="0" dirty="0" err="1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Quem</a:t>
            </a:r>
            <a:r>
              <a:rPr lang="en-US" altLang="pt-BR" sz="3200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altLang="pt-BR" sz="3200" b="1" u="sng" kern="0" dirty="0" err="1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paga</a:t>
            </a:r>
            <a:r>
              <a:rPr lang="en-US" altLang="pt-BR" sz="3200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SAT </a:t>
            </a:r>
            <a:r>
              <a:rPr lang="en-US" altLang="pt-BR" sz="3200" b="1" u="sng" kern="0" dirty="0" err="1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sobre</a:t>
            </a:r>
            <a:r>
              <a:rPr lang="en-US" altLang="pt-BR" sz="3200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altLang="pt-BR" sz="3200" b="1" u="sng" kern="0" dirty="0" err="1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remuneração</a:t>
            </a:r>
            <a:r>
              <a:rPr lang="en-US" altLang="pt-BR" sz="3200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– </a:t>
            </a:r>
            <a:r>
              <a:rPr lang="en-US" altLang="pt-BR" sz="3200" b="1" u="sng" kern="0" dirty="0" err="1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Alíquotas</a:t>
            </a:r>
            <a:r>
              <a:rPr lang="en-US" altLang="pt-BR" sz="3200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1%, 2% </a:t>
            </a:r>
            <a:r>
              <a:rPr lang="en-US" altLang="pt-BR" sz="3200" b="1" u="sng" kern="0" dirty="0" err="1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ou</a:t>
            </a:r>
            <a:r>
              <a:rPr lang="en-US" altLang="pt-BR" sz="3200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3%.</a:t>
            </a:r>
            <a:endParaRPr lang="pt-BR" altLang="pt-BR" sz="3200" b="1" u="sng" kern="0" dirty="0">
              <a:solidFill>
                <a:srgbClr val="1D417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31395924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3"/>
          <p:cNvSpPr txBox="1">
            <a:spLocks noChangeArrowheads="1"/>
          </p:cNvSpPr>
          <p:nvPr/>
        </p:nvSpPr>
        <p:spPr bwMode="auto">
          <a:xfrm>
            <a:off x="191344" y="3386603"/>
            <a:ext cx="1162096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t-BR" altLang="pt-BR" sz="2400" dirty="0"/>
              <a:t>Período-base: 01/01/2022 a 31/12/2023</a:t>
            </a:r>
          </a:p>
          <a:p>
            <a:pPr algn="ctr"/>
            <a:endParaRPr lang="pt-BR" altLang="pt-BR" sz="2400" dirty="0"/>
          </a:p>
          <a:p>
            <a:r>
              <a:rPr lang="pt-BR" altLang="pt-BR" sz="2000" dirty="0"/>
              <a:t>CAT: Data do Cadastramento (Protocolo) da CAT.</a:t>
            </a:r>
          </a:p>
          <a:p>
            <a:endParaRPr lang="pt-BR" altLang="pt-BR" sz="2000" dirty="0"/>
          </a:p>
          <a:p>
            <a:r>
              <a:rPr lang="pt-BR" altLang="pt-BR" sz="2000" dirty="0"/>
              <a:t>Benefício: Data do Despacho do Benefício – DDB.</a:t>
            </a:r>
          </a:p>
          <a:p>
            <a:endParaRPr lang="pt-BR" altLang="pt-BR" sz="2000" dirty="0"/>
          </a:p>
          <a:p>
            <a:r>
              <a:rPr lang="pt-BR" altLang="pt-BR" sz="2000" dirty="0"/>
              <a:t>Atividade Econômica (CNAE Subclasse 2.3 – Decreto nº 10.410, de 2020): A mais declarada em GFIP e </a:t>
            </a:r>
            <a:r>
              <a:rPr lang="pt-BR" altLang="pt-BR" sz="2000" dirty="0" err="1"/>
              <a:t>eSocial</a:t>
            </a:r>
            <a:r>
              <a:rPr lang="pt-BR" altLang="pt-BR" sz="2000" dirty="0"/>
              <a:t> pelo estabelecimento (moda).</a:t>
            </a:r>
          </a:p>
          <a:p>
            <a:endParaRPr lang="pt-BR" altLang="pt-BR" sz="2000" dirty="0"/>
          </a:p>
          <a:p>
            <a:r>
              <a:rPr lang="pt-BR" altLang="pt-BR" sz="2000" dirty="0"/>
              <a:t>Remuneração e Número de Vínculos: Declarados em GFIP e eSocial pelo estabelecimento.</a:t>
            </a: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660614"/>
              </p:ext>
            </p:extLst>
          </p:nvPr>
        </p:nvGraphicFramePr>
        <p:xfrm>
          <a:off x="2683940" y="1979720"/>
          <a:ext cx="6408737" cy="12969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8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9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52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56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849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2600" u="none" strike="noStrike" dirty="0">
                          <a:effectLst/>
                        </a:rPr>
                        <a:t>Período-base</a:t>
                      </a:r>
                      <a:endParaRPr lang="pt-BR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31" marB="0" anchor="ctr"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u="none" strike="noStrike" dirty="0">
                          <a:effectLst/>
                        </a:rPr>
                        <a:t>Cálculo </a:t>
                      </a:r>
                      <a:endParaRPr lang="pt-BR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31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u="none" strike="noStrike" dirty="0">
                          <a:effectLst/>
                        </a:rPr>
                        <a:t>Vigência </a:t>
                      </a:r>
                      <a:endParaRPr lang="pt-BR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31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49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u="none" strike="noStrike" dirty="0">
                          <a:effectLst/>
                        </a:rPr>
                        <a:t>2022</a:t>
                      </a:r>
                      <a:endParaRPr lang="pt-BR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31" marB="0" anchor="ctr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u="none" strike="noStrike" dirty="0">
                          <a:effectLst/>
                        </a:rPr>
                        <a:t>2023</a:t>
                      </a:r>
                      <a:endParaRPr lang="pt-BR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31" marB="0" anchor="ctr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u="none" strike="noStrike" dirty="0">
                          <a:effectLst/>
                        </a:rPr>
                        <a:t>2024</a:t>
                      </a:r>
                      <a:endParaRPr lang="pt-BR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31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u="none" strike="noStrike" dirty="0">
                          <a:effectLst/>
                        </a:rPr>
                        <a:t>2025</a:t>
                      </a:r>
                      <a:endParaRPr lang="pt-BR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31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CaixaDeTexto 6"/>
          <p:cNvSpPr txBox="1">
            <a:spLocks noChangeArrowheads="1"/>
          </p:cNvSpPr>
          <p:nvPr/>
        </p:nvSpPr>
        <p:spPr bwMode="auto">
          <a:xfrm>
            <a:off x="309827" y="792607"/>
            <a:ext cx="1115696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1" algn="ctr" eaLnBrk="0" hangingPunct="0">
              <a:defRPr/>
            </a:pPr>
            <a:r>
              <a:rPr lang="pt-BR" altLang="pt-BR" sz="3200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Critérios para Contabilização de CAT, Benefícios, CNAE e Remuneração</a:t>
            </a:r>
          </a:p>
        </p:txBody>
      </p:sp>
    </p:spTree>
    <p:extLst>
      <p:ext uri="{BB962C8B-B14F-4D97-AF65-F5344CB8AC3E}">
        <p14:creationId xmlns:p14="http://schemas.microsoft.com/office/powerpoint/2010/main" val="3748739293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407368" y="884034"/>
            <a:ext cx="10945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pt-BR" sz="4000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Cálculo do FAP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603815" y="1772816"/>
            <a:ext cx="7820025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pt-BR" b="1" dirty="0"/>
          </a:p>
          <a:p>
            <a:pPr algn="ctr">
              <a:defRPr/>
            </a:pPr>
            <a:endParaRPr lang="pt-BR" sz="1400" dirty="0"/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pt-BR" sz="3200" dirty="0"/>
              <a:t>Índice de Frequência 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pt-BR" sz="3200" dirty="0"/>
              <a:t>Índice de Gravidade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pt-BR" sz="3200" dirty="0"/>
              <a:t>Índice de Custo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endParaRPr lang="pt-BR" sz="3200" dirty="0">
              <a:solidFill>
                <a:schemeClr val="accent1">
                  <a:lumMod val="75000"/>
                </a:schemeClr>
              </a:solidFill>
            </a:endParaRPr>
          </a:p>
          <a:p>
            <a:pPr lvl="1" algn="just">
              <a:defRPr/>
            </a:pPr>
            <a:endParaRPr lang="pt-BR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08" y="3111440"/>
            <a:ext cx="1227138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4752484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6">
            <a:extLst>
              <a:ext uri="{FF2B5EF4-FFF2-40B4-BE49-F238E27FC236}">
                <a16:creationId xmlns:a16="http://schemas.microsoft.com/office/drawing/2014/main" id="{8B8CD03A-A78F-C6E3-AFFD-309AF7609D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650" y="555814"/>
            <a:ext cx="104267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0" hangingPunct="0"/>
            <a:r>
              <a:rPr lang="pt-BR" altLang="pt-BR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Cálculo do Índice de Frequência</a:t>
            </a:r>
          </a:p>
          <a:p>
            <a:pPr marL="0" lvl="1" algn="ctr" eaLnBrk="0" hangingPunct="0"/>
            <a:r>
              <a:rPr lang="pt-BR" altLang="pt-BR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(Quantidade Relativa de Acidentes)</a:t>
            </a:r>
          </a:p>
        </p:txBody>
      </p:sp>
      <p:pic>
        <p:nvPicPr>
          <p:cNvPr id="3" name="Imagem 5">
            <a:extLst>
              <a:ext uri="{FF2B5EF4-FFF2-40B4-BE49-F238E27FC236}">
                <a16:creationId xmlns:a16="http://schemas.microsoft.com/office/drawing/2014/main" id="{1F171270-39C3-D329-781E-D809BF5F4B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00" y="843587"/>
            <a:ext cx="180551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1">
            <a:extLst>
              <a:ext uri="{FF2B5EF4-FFF2-40B4-BE49-F238E27FC236}">
                <a16:creationId xmlns:a16="http://schemas.microsoft.com/office/drawing/2014/main" id="{29C17EE6-6FE0-1666-8BD5-4F7816951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219" y="1683965"/>
            <a:ext cx="11705166" cy="95410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t-BR" altLang="pt-BR" sz="1400" i="1" dirty="0"/>
              <a:t>2.3.1 Índice de Frequência </a:t>
            </a:r>
            <a:r>
              <a:rPr lang="pt-BR" altLang="pt-BR" sz="1400" i="1" dirty="0">
                <a:solidFill>
                  <a:schemeClr val="accent1">
                    <a:lumMod val="75000"/>
                  </a:schemeClr>
                </a:solidFill>
              </a:rPr>
              <a:t>= </a:t>
            </a:r>
            <a:r>
              <a:rPr lang="pt-BR" sz="1400" dirty="0">
                <a:solidFill>
                  <a:schemeClr val="accent1">
                    <a:lumMod val="75000"/>
                  </a:schemeClr>
                </a:solidFill>
              </a:rPr>
              <a:t>{</a:t>
            </a:r>
            <a:r>
              <a:rPr lang="pt-BR" sz="1400" dirty="0"/>
              <a:t>(número de benefícios acidentários (B91, B92, B93 e B94) acrescido do número de </a:t>
            </a:r>
            <a:r>
              <a:rPr lang="pt-BR" sz="1400" dirty="0" err="1"/>
              <a:t>CATs</a:t>
            </a:r>
            <a:r>
              <a:rPr lang="pt-BR" sz="1400" dirty="0"/>
              <a:t> de óbito para as quais não houve a concessão de B93 - Pensão por morte por acidente de trabalho, por estabelecimento, excetuados os decorrentes de trajeto, assim identificados por meio da CAT ou por meio de outro instrumento que vier a substituí-la)/número médio de vínculos do estabelecimento</a:t>
            </a:r>
            <a:r>
              <a:rPr lang="pt-BR" sz="1400" dirty="0">
                <a:solidFill>
                  <a:schemeClr val="accent1">
                    <a:lumMod val="75000"/>
                  </a:schemeClr>
                </a:solidFill>
              </a:rPr>
              <a:t>}</a:t>
            </a:r>
            <a:r>
              <a:rPr lang="pt-BR" sz="1400" dirty="0"/>
              <a:t> x 1.000 (mil).</a:t>
            </a:r>
            <a:endParaRPr lang="pt-BR" altLang="pt-BR" sz="1400" i="1" dirty="0"/>
          </a:p>
        </p:txBody>
      </p:sp>
      <p:sp>
        <p:nvSpPr>
          <p:cNvPr id="5" name="CaixaDeTexto 2">
            <a:extLst>
              <a:ext uri="{FF2B5EF4-FFF2-40B4-BE49-F238E27FC236}">
                <a16:creationId xmlns:a16="http://schemas.microsoft.com/office/drawing/2014/main" id="{BBE5E149-CAA5-8103-5D11-B8A2774C9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219" y="3419710"/>
            <a:ext cx="10835215" cy="16004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pt-BR" altLang="pt-BR" sz="1400" dirty="0">
              <a:solidFill>
                <a:srgbClr val="FF0000"/>
              </a:solidFill>
            </a:endParaRPr>
          </a:p>
          <a:p>
            <a:pPr algn="ctr"/>
            <a:r>
              <a:rPr lang="pt-BR" sz="1400" dirty="0"/>
              <a:t>Nº de </a:t>
            </a:r>
            <a:r>
              <a:rPr lang="pt-BR" sz="1400" dirty="0" err="1"/>
              <a:t>CATs</a:t>
            </a:r>
            <a:r>
              <a:rPr lang="pt-BR" sz="1400" dirty="0"/>
              <a:t> de óbito para as quais não houve a concessão de B93, excetuados os decorrentes de trajeto</a:t>
            </a:r>
            <a:endParaRPr lang="pt-BR" altLang="pt-BR" sz="1400" strike="sngStrike" dirty="0"/>
          </a:p>
          <a:p>
            <a:pPr algn="ctr"/>
            <a:r>
              <a:rPr lang="pt-BR" altLang="pt-BR" sz="1400" dirty="0"/>
              <a:t>+ </a:t>
            </a:r>
          </a:p>
          <a:p>
            <a:pPr algn="ctr"/>
            <a:r>
              <a:rPr lang="pt-BR" altLang="pt-BR" sz="1400" dirty="0"/>
              <a:t>Nº de benefícios acidentários, </a:t>
            </a:r>
            <a:r>
              <a:rPr lang="pt-BR" sz="1400" dirty="0"/>
              <a:t>excetuados os decorrentes de trajeto</a:t>
            </a:r>
            <a:endParaRPr lang="pt-BR" altLang="pt-BR" sz="1400" dirty="0"/>
          </a:p>
          <a:p>
            <a:pPr algn="ctr"/>
            <a:r>
              <a:rPr lang="pt-BR" altLang="pt-BR" sz="1400" dirty="0"/>
              <a:t>_________________________________________________________________</a:t>
            </a:r>
          </a:p>
          <a:p>
            <a:pPr algn="ctr"/>
            <a:endParaRPr lang="pt-BR" altLang="pt-BR" sz="1400" dirty="0"/>
          </a:p>
          <a:p>
            <a:pPr algn="ctr"/>
            <a:r>
              <a:rPr lang="pt-BR" altLang="pt-BR" sz="1400" dirty="0"/>
              <a:t>Número Médio de Vínculos</a:t>
            </a:r>
          </a:p>
        </p:txBody>
      </p:sp>
      <p:sp>
        <p:nvSpPr>
          <p:cNvPr id="6" name="CaixaDeTexto 4">
            <a:extLst>
              <a:ext uri="{FF2B5EF4-FFF2-40B4-BE49-F238E27FC236}">
                <a16:creationId xmlns:a16="http://schemas.microsoft.com/office/drawing/2014/main" id="{FD540B01-4B6D-33D5-5E82-D4900F833A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02434" y="4086225"/>
            <a:ext cx="8018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t-BR" altLang="pt-BR" sz="1400" dirty="0"/>
              <a:t>X 1.000</a:t>
            </a:r>
          </a:p>
        </p:txBody>
      </p:sp>
    </p:spTree>
    <p:extLst>
      <p:ext uri="{BB962C8B-B14F-4D97-AF65-F5344CB8AC3E}">
        <p14:creationId xmlns:p14="http://schemas.microsoft.com/office/powerpoint/2010/main" val="1155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6">
            <a:extLst>
              <a:ext uri="{FF2B5EF4-FFF2-40B4-BE49-F238E27FC236}">
                <a16:creationId xmlns:a16="http://schemas.microsoft.com/office/drawing/2014/main" id="{EA1BA396-0919-E18F-14AB-24C80CFF81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1401" y="196554"/>
            <a:ext cx="6072024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0" hangingPunct="0"/>
            <a:r>
              <a:rPr lang="pt-BR" altLang="pt-BR" sz="2400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Cálculo do Índice de Gravidade</a:t>
            </a:r>
          </a:p>
          <a:p>
            <a:pPr marL="0" lvl="1" algn="ctr" eaLnBrk="0" hangingPunct="0"/>
            <a:r>
              <a:rPr lang="pt-BR" altLang="pt-BR" sz="2400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(Repercussão Social/Biológica </a:t>
            </a:r>
          </a:p>
          <a:p>
            <a:pPr marL="0" lvl="1" algn="ctr" eaLnBrk="0" hangingPunct="0"/>
            <a:r>
              <a:rPr lang="pt-BR" altLang="pt-BR" sz="2400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 Acidente para o Empregado/Dependente</a:t>
            </a:r>
            <a:r>
              <a:rPr lang="pt-BR" altLang="pt-BR" b="1" u="sng" kern="0" dirty="0">
                <a:solidFill>
                  <a:srgbClr val="1D417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)</a:t>
            </a:r>
          </a:p>
        </p:txBody>
      </p:sp>
      <p:pic>
        <p:nvPicPr>
          <p:cNvPr id="4" name="Imagem 5">
            <a:extLst>
              <a:ext uri="{FF2B5EF4-FFF2-40B4-BE49-F238E27FC236}">
                <a16:creationId xmlns:a16="http://schemas.microsoft.com/office/drawing/2014/main" id="{A0E624F2-5A37-4296-8F26-08D18D9F8A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4" y="764704"/>
            <a:ext cx="124883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m 7">
            <a:extLst>
              <a:ext uri="{FF2B5EF4-FFF2-40B4-BE49-F238E27FC236}">
                <a16:creationId xmlns:a16="http://schemas.microsoft.com/office/drawing/2014/main" id="{9189CE88-AA94-641C-C80C-5CE94CA558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5138" y="764704"/>
            <a:ext cx="1335617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ixaDeTexto 1">
            <a:extLst>
              <a:ext uri="{FF2B5EF4-FFF2-40B4-BE49-F238E27FC236}">
                <a16:creationId xmlns:a16="http://schemas.microsoft.com/office/drawing/2014/main" id="{8259B4E1-EF8A-8141-9BA4-8BAABF433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218" y="1700808"/>
            <a:ext cx="9618202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0" hangingPunct="0"/>
            <a:r>
              <a:rPr lang="pt-BR" altLang="pt-BR" sz="1200" b="1" kern="0" dirty="0">
                <a:latin typeface="+mj-lt"/>
                <a:ea typeface="+mj-ea"/>
                <a:cs typeface="+mj-cs"/>
              </a:rPr>
              <a:t>2.3.2 Índice de Gravidade</a:t>
            </a:r>
          </a:p>
          <a:p>
            <a:pPr marL="0" lvl="1" eaLnBrk="0" hangingPunct="0"/>
            <a:r>
              <a:rPr lang="pt-BR" altLang="pt-BR" sz="1200" b="1" kern="0" dirty="0">
                <a:latin typeface="+mj-lt"/>
                <a:ea typeface="+mj-ea"/>
                <a:cs typeface="+mj-cs"/>
              </a:rPr>
              <a:t>Índice de gravidade = </a:t>
            </a:r>
          </a:p>
          <a:p>
            <a:pPr marL="0" lvl="1" eaLnBrk="0" hangingPunct="0"/>
            <a:r>
              <a:rPr lang="pt-BR" altLang="pt-BR" sz="1200" b="1" kern="0" dirty="0">
                <a:latin typeface="+mj-lt"/>
                <a:ea typeface="+mj-ea"/>
                <a:cs typeface="+mj-cs"/>
              </a:rPr>
              <a:t>número de benefícios auxílio doença por acidente (B91) x 0,1 +</a:t>
            </a:r>
          </a:p>
          <a:p>
            <a:pPr marL="0" lvl="1" eaLnBrk="0" hangingPunct="0"/>
            <a:r>
              <a:rPr lang="pt-BR" altLang="pt-BR" sz="1200" b="1" kern="0" dirty="0">
                <a:latin typeface="+mj-lt"/>
                <a:ea typeface="+mj-ea"/>
                <a:cs typeface="+mj-cs"/>
              </a:rPr>
              <a:t>número de benefícios por invalidez (B92) x 0,3 +</a:t>
            </a:r>
          </a:p>
          <a:p>
            <a:pPr marL="0" lvl="1" eaLnBrk="0" hangingPunct="0"/>
            <a:r>
              <a:rPr lang="pt-BR" altLang="pt-BR" sz="1200" b="1" kern="0" dirty="0">
                <a:latin typeface="+mj-lt"/>
                <a:ea typeface="+mj-ea"/>
                <a:cs typeface="+mj-cs"/>
              </a:rPr>
              <a:t>número de benefícios por morte (B93) e </a:t>
            </a:r>
            <a:r>
              <a:rPr lang="pt-BR" sz="1200" b="1" kern="0" dirty="0" err="1">
                <a:latin typeface="+mj-lt"/>
                <a:ea typeface="+mj-ea"/>
                <a:cs typeface="+mj-cs"/>
              </a:rPr>
              <a:t>CATs</a:t>
            </a:r>
            <a:r>
              <a:rPr lang="pt-BR" sz="1200" b="1" kern="0" dirty="0">
                <a:latin typeface="+mj-lt"/>
                <a:ea typeface="+mj-ea"/>
                <a:cs typeface="+mj-cs"/>
              </a:rPr>
              <a:t> de óbito para as quais não houve a concessão de B93 </a:t>
            </a:r>
            <a:r>
              <a:rPr lang="pt-BR" altLang="pt-BR" sz="1200" b="1" kern="0" dirty="0">
                <a:latin typeface="+mj-lt"/>
                <a:ea typeface="+mj-ea"/>
                <a:cs typeface="+mj-cs"/>
              </a:rPr>
              <a:t> x 0,5 +</a:t>
            </a:r>
          </a:p>
          <a:p>
            <a:pPr marL="0" lvl="1" eaLnBrk="0" hangingPunct="0"/>
            <a:r>
              <a:rPr lang="pt-BR" altLang="pt-BR" sz="1200" b="1" kern="0" dirty="0">
                <a:latin typeface="+mj-lt"/>
                <a:ea typeface="+mj-ea"/>
                <a:cs typeface="+mj-cs"/>
              </a:rPr>
              <a:t>o número de benefícios auxílio-acidente (B94) x 0,1) / número médio de vínculos x 1.000 (mil).</a:t>
            </a:r>
          </a:p>
        </p:txBody>
      </p:sp>
      <p:sp>
        <p:nvSpPr>
          <p:cNvPr id="10" name="CaixaDeTexto 2">
            <a:extLst>
              <a:ext uri="{FF2B5EF4-FFF2-40B4-BE49-F238E27FC236}">
                <a16:creationId xmlns:a16="http://schemas.microsoft.com/office/drawing/2014/main" id="{A9AB1543-EEC3-B6E1-1046-E79BD9D230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330" y="3085803"/>
            <a:ext cx="10382544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pt-BR" altLang="pt-BR" sz="1600" dirty="0"/>
              <a:t>         Auxílio-doença por acidente de trabalho (B91) x 0,1, </a:t>
            </a:r>
            <a:r>
              <a:rPr lang="pt-BR" sz="1600" dirty="0"/>
              <a:t>excetuados os decorrentes de trajeto</a:t>
            </a:r>
            <a:endParaRPr lang="pt-BR" altLang="pt-BR" sz="1600" dirty="0"/>
          </a:p>
          <a:p>
            <a:pPr algn="ctr"/>
            <a:r>
              <a:rPr lang="pt-BR" altLang="pt-BR" sz="1600" dirty="0"/>
              <a:t> +</a:t>
            </a:r>
          </a:p>
          <a:p>
            <a:pPr algn="ctr"/>
            <a:r>
              <a:rPr lang="pt-BR" altLang="pt-BR" sz="1600" dirty="0"/>
              <a:t> 	Aposentadoria por invalidez por acidente de trabalho (B92) x 0,3, </a:t>
            </a:r>
            <a:r>
              <a:rPr lang="pt-BR" sz="1600" dirty="0"/>
              <a:t>excetuados os decorrentes de trajeto </a:t>
            </a:r>
            <a:endParaRPr lang="pt-BR" altLang="pt-BR" sz="1600" dirty="0"/>
          </a:p>
          <a:p>
            <a:pPr algn="ctr"/>
            <a:r>
              <a:rPr lang="pt-BR" altLang="pt-BR" sz="1600" dirty="0"/>
              <a:t>+ </a:t>
            </a:r>
          </a:p>
          <a:p>
            <a:pPr algn="ctr"/>
            <a:r>
              <a:rPr lang="pt-BR" altLang="pt-BR" sz="1600" dirty="0"/>
              <a:t>Pensão por morte por acidente de trabalho (B93) e </a:t>
            </a:r>
            <a:r>
              <a:rPr lang="pt-BR" sz="1600" dirty="0" err="1"/>
              <a:t>CATs</a:t>
            </a:r>
            <a:r>
              <a:rPr lang="pt-BR" sz="1600" dirty="0"/>
              <a:t> de óbito para as quais não houve a concessão de B93</a:t>
            </a:r>
            <a:r>
              <a:rPr lang="pt-BR" altLang="pt-BR" sz="1600" dirty="0"/>
              <a:t> x 0,5</a:t>
            </a:r>
            <a:r>
              <a:rPr lang="pt-BR" sz="1600" dirty="0"/>
              <a:t>, excetuados os decorrentes de trajeto</a:t>
            </a:r>
            <a:endParaRPr lang="pt-BR" altLang="pt-BR" sz="1600" dirty="0"/>
          </a:p>
          <a:p>
            <a:pPr algn="ctr"/>
            <a:r>
              <a:rPr lang="pt-BR" altLang="pt-BR" sz="1600" dirty="0"/>
              <a:t>+</a:t>
            </a:r>
          </a:p>
          <a:p>
            <a:pPr algn="ctr"/>
            <a:r>
              <a:rPr lang="pt-BR" altLang="pt-BR" sz="1600" dirty="0"/>
              <a:t>	Auxílio-acidente por acidente de trabalho (B94) x 0,1</a:t>
            </a:r>
            <a:r>
              <a:rPr lang="pt-BR" sz="1600" dirty="0"/>
              <a:t>, excetuados os decorrentes de trajeto</a:t>
            </a:r>
            <a:endParaRPr lang="pt-BR" altLang="pt-BR" sz="1600" dirty="0"/>
          </a:p>
          <a:p>
            <a:pPr algn="ctr"/>
            <a:endParaRPr lang="pt-BR" altLang="pt-BR" sz="1600" dirty="0"/>
          </a:p>
          <a:p>
            <a:pPr algn="ctr"/>
            <a:r>
              <a:rPr lang="pt-BR" altLang="pt-BR" sz="1600" dirty="0"/>
              <a:t>__________________________________________________________________</a:t>
            </a:r>
          </a:p>
          <a:p>
            <a:pPr algn="ctr"/>
            <a:endParaRPr lang="pt-BR" altLang="pt-BR" sz="1600" dirty="0"/>
          </a:p>
          <a:p>
            <a:pPr algn="ctr"/>
            <a:r>
              <a:rPr lang="pt-BR" altLang="pt-BR" sz="1600" dirty="0"/>
              <a:t>Número Médio de Vínculos</a:t>
            </a:r>
          </a:p>
        </p:txBody>
      </p:sp>
      <p:sp>
        <p:nvSpPr>
          <p:cNvPr id="2" name="CaixaDeTexto 4">
            <a:extLst>
              <a:ext uri="{FF2B5EF4-FFF2-40B4-BE49-F238E27FC236}">
                <a16:creationId xmlns:a16="http://schemas.microsoft.com/office/drawing/2014/main" id="{1ED16826-962A-EE80-185E-97D685AD7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02434" y="4086225"/>
            <a:ext cx="8915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t-BR" altLang="pt-BR" sz="1600" dirty="0"/>
              <a:t>X 1.000</a:t>
            </a:r>
          </a:p>
        </p:txBody>
      </p:sp>
    </p:spTree>
    <p:extLst>
      <p:ext uri="{BB962C8B-B14F-4D97-AF65-F5344CB8AC3E}">
        <p14:creationId xmlns:p14="http://schemas.microsoft.com/office/powerpoint/2010/main" val="14321068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dc9edf2-5d17-43b4-a6e5-fdec2551ea09">
      <Terms xmlns="http://schemas.microsoft.com/office/infopath/2007/PartnerControls"/>
    </lcf76f155ced4ddcb4097134ff3c332f>
    <TaxCatchAll xmlns="e8efdfe3-af0e-41b5-bec8-124024c2c49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FE8DDA9B3586F4F9E6F3FDFC3836DE8" ma:contentTypeVersion="14" ma:contentTypeDescription="Crie um novo documento." ma:contentTypeScope="" ma:versionID="ddd98b3eb463f48c47f07fa447c2ae75">
  <xsd:schema xmlns:xsd="http://www.w3.org/2001/XMLSchema" xmlns:xs="http://www.w3.org/2001/XMLSchema" xmlns:p="http://schemas.microsoft.com/office/2006/metadata/properties" xmlns:ns2="1dc9edf2-5d17-43b4-a6e5-fdec2551ea09" xmlns:ns3="e8efdfe3-af0e-41b5-bec8-124024c2c490" targetNamespace="http://schemas.microsoft.com/office/2006/metadata/properties" ma:root="true" ma:fieldsID="df24d7fefe9866aba7fa4898b1ff652e" ns2:_="" ns3:_="">
    <xsd:import namespace="1dc9edf2-5d17-43b4-a6e5-fdec2551ea09"/>
    <xsd:import namespace="e8efdfe3-af0e-41b5-bec8-124024c2c4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c9edf2-5d17-43b4-a6e5-fdec2551ea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bf897d17-34fd-4a01-8f80-908009a6c4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fdfe3-af0e-41b5-bec8-124024c2c49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df522f75-afee-4c85-80e0-afd0774978a6}" ma:internalName="TaxCatchAll" ma:showField="CatchAllData" ma:web="e8efdfe3-af0e-41b5-bec8-124024c2c49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F2C7EC-09F4-4EAF-8FB8-A42781BEC9BE}">
  <ds:schemaRefs>
    <ds:schemaRef ds:uri="http://schemas.microsoft.com/office/2006/metadata/properties"/>
    <ds:schemaRef ds:uri="http://schemas.microsoft.com/office/infopath/2007/PartnerControls"/>
    <ds:schemaRef ds:uri="b1dcee9a-8631-406f-a789-f4eb90b17654"/>
    <ds:schemaRef ds:uri="6b5119b1-b615-4689-aa52-4200963adf7f"/>
  </ds:schemaRefs>
</ds:datastoreItem>
</file>

<file path=customXml/itemProps2.xml><?xml version="1.0" encoding="utf-8"?>
<ds:datastoreItem xmlns:ds="http://schemas.openxmlformats.org/officeDocument/2006/customXml" ds:itemID="{1AC143FD-0048-460D-94F7-21F0EA009AFD}"/>
</file>

<file path=customXml/itemProps3.xml><?xml version="1.0" encoding="utf-8"?>
<ds:datastoreItem xmlns:ds="http://schemas.openxmlformats.org/officeDocument/2006/customXml" ds:itemID="{8F1F8DAE-CF6D-4BF4-9DAC-8EC08B3581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1187</Words>
  <Application>Microsoft Office PowerPoint</Application>
  <PresentationFormat>Widescreen</PresentationFormat>
  <Paragraphs>215</Paragraphs>
  <Slides>16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Tempus Sans ITC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LUCAS RAMOS</dc:creator>
  <cp:lastModifiedBy>Miriam Fernandes de Faria</cp:lastModifiedBy>
  <cp:revision>98</cp:revision>
  <dcterms:created xsi:type="dcterms:W3CDTF">2021-03-18T21:25:09Z</dcterms:created>
  <dcterms:modified xsi:type="dcterms:W3CDTF">2024-10-15T13:51:07Z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0x0101002FE8DDA9B3586F4F9E6F3FDFC3836DE8</vt:lpwstr>
  </property>
  <property fmtid="{D5CDD505-2E9C-101B-9397-08002B2CF9AE}" pid="3" name="MediaServiceImageTags">
    <vt:lpwstr/>
  </property>
</Properties>
</file>